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0" r:id="rId2"/>
    <p:sldId id="271" r:id="rId3"/>
    <p:sldId id="272" r:id="rId4"/>
    <p:sldId id="273" r:id="rId5"/>
    <p:sldId id="285" r:id="rId6"/>
    <p:sldId id="280" r:id="rId7"/>
    <p:sldId id="281" r:id="rId8"/>
    <p:sldId id="282" r:id="rId9"/>
    <p:sldId id="283" r:id="rId10"/>
    <p:sldId id="284" r:id="rId11"/>
    <p:sldId id="266" r:id="rId12"/>
    <p:sldId id="267" r:id="rId13"/>
    <p:sldId id="268" r:id="rId14"/>
    <p:sldId id="269" r:id="rId15"/>
    <p:sldId id="276" r:id="rId16"/>
    <p:sldId id="277" r:id="rId17"/>
    <p:sldId id="278" r:id="rId18"/>
    <p:sldId id="286" r:id="rId19"/>
    <p:sldId id="287" r:id="rId20"/>
    <p:sldId id="288" r:id="rId21"/>
    <p:sldId id="289" r:id="rId22"/>
    <p:sldId id="290" r:id="rId23"/>
    <p:sldId id="291" r:id="rId24"/>
    <p:sldId id="257" r:id="rId25"/>
    <p:sldId id="258" r:id="rId26"/>
    <p:sldId id="259" r:id="rId27"/>
    <p:sldId id="260" r:id="rId28"/>
    <p:sldId id="261" r:id="rId29"/>
    <p:sldId id="274"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4676"/>
  </p:normalViewPr>
  <p:slideViewPr>
    <p:cSldViewPr snapToGrid="0" snapToObjects="1">
      <p:cViewPr>
        <p:scale>
          <a:sx n="94" d="100"/>
          <a:sy n="94" d="100"/>
        </p:scale>
        <p:origin x="10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9DD15A-9B78-3D42-BB55-F0374BE73C74}" type="datetimeFigureOut">
              <a:rPr lang="en-US" smtClean="0"/>
              <a:t>4/28/16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EC548BC-7B76-DB4F-AAC1-C8BB5D7CB27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220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9DD15A-9B78-3D42-BB55-F0374BE73C74}" type="datetimeFigureOut">
              <a:rPr lang="en-US" smtClean="0"/>
              <a:t>4/28/16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548BC-7B76-DB4F-AAC1-C8BB5D7CB27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680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9DD15A-9B78-3D42-BB55-F0374BE73C74}" type="datetimeFigureOut">
              <a:rPr lang="en-US" smtClean="0"/>
              <a:t>4/28/16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548BC-7B76-DB4F-AAC1-C8BB5D7CB27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874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9DD15A-9B78-3D42-BB55-F0374BE73C74}" type="datetimeFigureOut">
              <a:rPr lang="en-US" smtClean="0"/>
              <a:t>4/28/16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548BC-7B76-DB4F-AAC1-C8BB5D7CB27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484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9DD15A-9B78-3D42-BB55-F0374BE73C74}" type="datetimeFigureOut">
              <a:rPr lang="en-US" smtClean="0"/>
              <a:t>4/28/16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C548BC-7B76-DB4F-AAC1-C8BB5D7CB27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362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9DD15A-9B78-3D42-BB55-F0374BE73C74}" type="datetimeFigureOut">
              <a:rPr lang="en-US" smtClean="0"/>
              <a:t>4/28/16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C548BC-7B76-DB4F-AAC1-C8BB5D7CB27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4086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9DD15A-9B78-3D42-BB55-F0374BE73C74}" type="datetimeFigureOut">
              <a:rPr lang="en-US" smtClean="0"/>
              <a:t>4/28/16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C548BC-7B76-DB4F-AAC1-C8BB5D7CB27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142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9DD15A-9B78-3D42-BB55-F0374BE73C74}" type="datetimeFigureOut">
              <a:rPr lang="en-US" smtClean="0"/>
              <a:t>4/28/16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C548BC-7B76-DB4F-AAC1-C8BB5D7CB27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44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9DD15A-9B78-3D42-BB55-F0374BE73C74}" type="datetimeFigureOut">
              <a:rPr lang="en-US" smtClean="0"/>
              <a:t>4/28/16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C548BC-7B76-DB4F-AAC1-C8BB5D7CB27D}" type="slidenum">
              <a:rPr lang="en-US" smtClean="0"/>
              <a:t>‹#›</a:t>
            </a:fld>
            <a:endParaRPr lang="en-US"/>
          </a:p>
        </p:txBody>
      </p:sp>
    </p:spTree>
    <p:extLst>
      <p:ext uri="{BB962C8B-B14F-4D97-AF65-F5344CB8AC3E}">
        <p14:creationId xmlns:p14="http://schemas.microsoft.com/office/powerpoint/2010/main" val="34396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9DD15A-9B78-3D42-BB55-F0374BE73C74}" type="datetimeFigureOut">
              <a:rPr lang="en-US" smtClean="0"/>
              <a:t>4/28/16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C548BC-7B76-DB4F-AAC1-C8BB5D7CB27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2553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79DD15A-9B78-3D42-BB55-F0374BE73C74}" type="datetimeFigureOut">
              <a:rPr lang="en-US" smtClean="0"/>
              <a:t>4/28/16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EC548BC-7B76-DB4F-AAC1-C8BB5D7CB27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87606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79DD15A-9B78-3D42-BB55-F0374BE73C74}" type="datetimeFigureOut">
              <a:rPr lang="en-US" smtClean="0"/>
              <a:t>4/28/16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EC548BC-7B76-DB4F-AAC1-C8BB5D7CB27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83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#1</a:t>
            </a:r>
            <a:endParaRPr lang="en-US" dirty="0"/>
          </a:p>
        </p:txBody>
      </p:sp>
      <p:pic>
        <p:nvPicPr>
          <p:cNvPr id="4" name="Content Placeholder 3"/>
          <p:cNvPicPr>
            <a:picLocks noGrp="1" noChangeAspect="1"/>
          </p:cNvPicPr>
          <p:nvPr>
            <p:ph idx="1"/>
          </p:nvPr>
        </p:nvPicPr>
        <p:blipFill>
          <a:blip r:embed="rId2"/>
          <a:stretch>
            <a:fillRect/>
          </a:stretch>
        </p:blipFill>
        <p:spPr>
          <a:xfrm>
            <a:off x="3795164" y="2016125"/>
            <a:ext cx="4915997" cy="3449638"/>
          </a:xfrm>
          <a:prstGeom prst="rect">
            <a:avLst/>
          </a:prstGeom>
        </p:spPr>
      </p:pic>
    </p:spTree>
    <p:extLst>
      <p:ext uri="{BB962C8B-B14F-4D97-AF65-F5344CB8AC3E}">
        <p14:creationId xmlns:p14="http://schemas.microsoft.com/office/powerpoint/2010/main" val="183914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459" y="570399"/>
            <a:ext cx="6682273" cy="1277063"/>
          </a:xfrm>
        </p:spPr>
        <p:txBody>
          <a:bodyPr>
            <a:normAutofit/>
          </a:bodyPr>
          <a:lstStyle/>
          <a:p>
            <a:r>
              <a:rPr lang="en-US" b="1" dirty="0" smtClean="0">
                <a:ln w="22225">
                  <a:solidFill>
                    <a:schemeClr val="accent2"/>
                  </a:solidFill>
                  <a:prstDash val="solid"/>
                </a:ln>
                <a:solidFill>
                  <a:schemeClr val="accent2">
                    <a:lumMod val="40000"/>
                    <a:lumOff val="60000"/>
                  </a:schemeClr>
                </a:solidFill>
              </a:rPr>
              <a:t>The Dilemma with the Moves</a:t>
            </a:r>
            <a:endParaRPr lang="en-US" b="1" dirty="0">
              <a:ln w="22225">
                <a:solidFill>
                  <a:schemeClr val="accent2"/>
                </a:solidFill>
                <a:prstDash val="solid"/>
              </a:ln>
              <a:solidFill>
                <a:schemeClr val="accent2">
                  <a:lumMod val="40000"/>
                  <a:lumOff val="6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190" y="2016125"/>
            <a:ext cx="7245944" cy="3449638"/>
          </a:xfrm>
          <a:prstGeom prst="rect">
            <a:avLst/>
          </a:prstGeom>
        </p:spPr>
      </p:pic>
    </p:spTree>
    <p:extLst>
      <p:ext uri="{BB962C8B-B14F-4D97-AF65-F5344CB8AC3E}">
        <p14:creationId xmlns:p14="http://schemas.microsoft.com/office/powerpoint/2010/main" val="1918277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Stage </a:t>
            </a:r>
            <a:r>
              <a:rPr lang="en-US" dirty="0"/>
              <a:t>3</a:t>
            </a:r>
            <a:r>
              <a:rPr lang="en-US" dirty="0" smtClean="0"/>
              <a:t> </a:t>
            </a:r>
            <a:endParaRPr lang="en-US" dirty="0"/>
          </a:p>
        </p:txBody>
      </p:sp>
      <p:sp>
        <p:nvSpPr>
          <p:cNvPr id="6" name="Content Placeholder 2"/>
          <p:cNvSpPr>
            <a:spLocks noGrp="1"/>
          </p:cNvSpPr>
          <p:nvPr>
            <p:ph idx="1"/>
          </p:nvPr>
        </p:nvSpPr>
        <p:spPr>
          <a:xfrm>
            <a:off x="7301752" y="2686237"/>
            <a:ext cx="4684059" cy="1818528"/>
          </a:xfrm>
        </p:spPr>
        <p:txBody>
          <a:bodyPr/>
          <a:lstStyle/>
          <a:p>
            <a:r>
              <a:rPr lang="en-US" dirty="0" smtClean="0"/>
              <a:t>Goal of the function </a:t>
            </a:r>
            <a:r>
              <a:rPr lang="en-US" smtClean="0"/>
              <a:t>was to solve the middle layer of the Rubik’s Cube </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9707" b="89927" l="4533" r="92582">
                        <a14:foregroundMark x1="13599" y1="24725" x2="29945" y2="21795"/>
                        <a14:foregroundMark x1="7280" y1="29487" x2="4670" y2="50549"/>
                        <a14:foregroundMark x1="54533" y1="30220" x2="71291" y2="18864"/>
                        <a14:foregroundMark x1="55632" y1="63187" x2="74176" y2="70696"/>
                        <a14:foregroundMark x1="54396" y1="39194" x2="92033" y2="39927"/>
                        <a14:foregroundMark x1="68956" y1="29853" x2="68956" y2="29853"/>
                        <a14:foregroundMark x1="60165" y1="47619" x2="60165" y2="47619"/>
                        <a14:foregroundMark x1="55082" y1="54945" x2="55082" y2="54945"/>
                        <a14:foregroundMark x1="86126" y1="53297" x2="86126" y2="53297"/>
                        <a14:foregroundMark x1="92582" y1="54396" x2="92582" y2="54396"/>
                      </a14:backgroundRemoval>
                    </a14:imgEffect>
                  </a14:imgLayer>
                </a14:imgProps>
              </a:ext>
            </a:extLst>
          </a:blip>
          <a:stretch>
            <a:fillRect/>
          </a:stretch>
        </p:blipFill>
        <p:spPr>
          <a:xfrm>
            <a:off x="283446" y="1419458"/>
            <a:ext cx="7018306" cy="5263730"/>
          </a:xfrm>
          <a:prstGeom prst="rect">
            <a:avLst/>
          </a:prstGeom>
        </p:spPr>
      </p:pic>
    </p:spTree>
    <p:extLst>
      <p:ext uri="{BB962C8B-B14F-4D97-AF65-F5344CB8AC3E}">
        <p14:creationId xmlns:p14="http://schemas.microsoft.com/office/powerpoint/2010/main" val="1898638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Major Steps in solving the Cube</a:t>
            </a:r>
            <a:endParaRPr lang="en-US" dirty="0"/>
          </a:p>
        </p:txBody>
      </p:sp>
      <p:pic>
        <p:nvPicPr>
          <p:cNvPr id="4" name="Picture 3"/>
          <p:cNvPicPr>
            <a:picLocks noChangeAspect="1"/>
          </p:cNvPicPr>
          <p:nvPr/>
        </p:nvPicPr>
        <p:blipFill>
          <a:blip r:embed="rId2"/>
          <a:stretch>
            <a:fillRect/>
          </a:stretch>
        </p:blipFill>
        <p:spPr>
          <a:xfrm>
            <a:off x="175933" y="2820237"/>
            <a:ext cx="5799044" cy="1320365"/>
          </a:xfrm>
          <a:prstGeom prst="rect">
            <a:avLst/>
          </a:prstGeom>
        </p:spPr>
      </p:pic>
      <p:pic>
        <p:nvPicPr>
          <p:cNvPr id="5" name="Picture 4"/>
          <p:cNvPicPr>
            <a:picLocks noChangeAspect="1"/>
          </p:cNvPicPr>
          <p:nvPr/>
        </p:nvPicPr>
        <p:blipFill>
          <a:blip r:embed="rId3"/>
          <a:stretch>
            <a:fillRect/>
          </a:stretch>
        </p:blipFill>
        <p:spPr>
          <a:xfrm>
            <a:off x="8135262" y="4274344"/>
            <a:ext cx="1930400" cy="2057400"/>
          </a:xfrm>
          <a:prstGeom prst="rect">
            <a:avLst/>
          </a:prstGeom>
        </p:spPr>
      </p:pic>
      <p:pic>
        <p:nvPicPr>
          <p:cNvPr id="6" name="Picture 5"/>
          <p:cNvPicPr>
            <a:picLocks noChangeAspect="1"/>
          </p:cNvPicPr>
          <p:nvPr/>
        </p:nvPicPr>
        <p:blipFill>
          <a:blip r:embed="rId4"/>
          <a:stretch>
            <a:fillRect/>
          </a:stretch>
        </p:blipFill>
        <p:spPr>
          <a:xfrm>
            <a:off x="6279775" y="2820237"/>
            <a:ext cx="5641375" cy="1202940"/>
          </a:xfrm>
          <a:prstGeom prst="rect">
            <a:avLst/>
          </a:prstGeom>
        </p:spPr>
      </p:pic>
      <p:pic>
        <p:nvPicPr>
          <p:cNvPr id="7" name="Picture 6"/>
          <p:cNvPicPr>
            <a:picLocks noChangeAspect="1"/>
          </p:cNvPicPr>
          <p:nvPr/>
        </p:nvPicPr>
        <p:blipFill>
          <a:blip r:embed="rId5"/>
          <a:stretch>
            <a:fillRect/>
          </a:stretch>
        </p:blipFill>
        <p:spPr>
          <a:xfrm>
            <a:off x="2110255" y="4274344"/>
            <a:ext cx="1930400" cy="2057400"/>
          </a:xfrm>
          <a:prstGeom prst="rect">
            <a:avLst/>
          </a:prstGeom>
        </p:spPr>
      </p:pic>
      <p:cxnSp>
        <p:nvCxnSpPr>
          <p:cNvPr id="9" name="Straight Connector 8"/>
          <p:cNvCxnSpPr/>
          <p:nvPr/>
        </p:nvCxnSpPr>
        <p:spPr>
          <a:xfrm flipH="1">
            <a:off x="6085684" y="2275463"/>
            <a:ext cx="14866" cy="3784143"/>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8529" y="1690688"/>
            <a:ext cx="4155142" cy="584775"/>
          </a:xfrm>
          <a:prstGeom prst="rect">
            <a:avLst/>
          </a:prstGeom>
          <a:noFill/>
        </p:spPr>
        <p:txBody>
          <a:bodyPr wrap="square" rtlCol="0">
            <a:spAutoFit/>
          </a:bodyPr>
          <a:lstStyle/>
          <a:p>
            <a:pPr algn="ctr"/>
            <a:r>
              <a:rPr lang="en-US" sz="3200" dirty="0" smtClean="0"/>
              <a:t>Right Algorithm </a:t>
            </a:r>
            <a:endParaRPr lang="en-US" sz="3200" dirty="0"/>
          </a:p>
        </p:txBody>
      </p:sp>
      <p:sp>
        <p:nvSpPr>
          <p:cNvPr id="11" name="TextBox 10"/>
          <p:cNvSpPr txBox="1"/>
          <p:nvPr/>
        </p:nvSpPr>
        <p:spPr>
          <a:xfrm>
            <a:off x="7022891" y="1690688"/>
            <a:ext cx="4155142" cy="584775"/>
          </a:xfrm>
          <a:prstGeom prst="rect">
            <a:avLst/>
          </a:prstGeom>
          <a:noFill/>
        </p:spPr>
        <p:txBody>
          <a:bodyPr wrap="square" rtlCol="0">
            <a:spAutoFit/>
          </a:bodyPr>
          <a:lstStyle/>
          <a:p>
            <a:pPr algn="ctr"/>
            <a:r>
              <a:rPr lang="en-US" sz="3200" dirty="0" smtClean="0"/>
              <a:t>Left Algorithm </a:t>
            </a:r>
            <a:endParaRPr lang="en-US" sz="3200" dirty="0"/>
          </a:p>
        </p:txBody>
      </p:sp>
    </p:spTree>
    <p:extLst>
      <p:ext uri="{BB962C8B-B14F-4D97-AF65-F5344CB8AC3E}">
        <p14:creationId xmlns:p14="http://schemas.microsoft.com/office/powerpoint/2010/main" val="961086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Tricky Cases! </a:t>
            </a:r>
            <a:endParaRPr lang="en-US" dirty="0"/>
          </a:p>
        </p:txBody>
      </p:sp>
      <p:pic>
        <p:nvPicPr>
          <p:cNvPr id="4" name="Picture 3"/>
          <p:cNvPicPr>
            <a:picLocks noChangeAspect="1"/>
          </p:cNvPicPr>
          <p:nvPr/>
        </p:nvPicPr>
        <p:blipFill rotWithShape="1">
          <a:blip r:embed="rId2"/>
          <a:srcRect r="70000"/>
          <a:stretch/>
        </p:blipFill>
        <p:spPr>
          <a:xfrm>
            <a:off x="1658471" y="2080653"/>
            <a:ext cx="3150467" cy="2975441"/>
          </a:xfrm>
          <a:prstGeom prst="rect">
            <a:avLst/>
          </a:prstGeom>
        </p:spPr>
      </p:pic>
      <p:pic>
        <p:nvPicPr>
          <p:cNvPr id="5" name="Picture 4"/>
          <p:cNvPicPr>
            <a:picLocks noChangeAspect="1"/>
          </p:cNvPicPr>
          <p:nvPr/>
        </p:nvPicPr>
        <p:blipFill>
          <a:blip r:embed="rId3"/>
          <a:stretch>
            <a:fillRect/>
          </a:stretch>
        </p:blipFill>
        <p:spPr>
          <a:xfrm>
            <a:off x="7342096" y="2174782"/>
            <a:ext cx="2887672" cy="2881312"/>
          </a:xfrm>
          <a:prstGeom prst="rect">
            <a:avLst/>
          </a:prstGeom>
        </p:spPr>
      </p:pic>
      <p:sp>
        <p:nvSpPr>
          <p:cNvPr id="8" name="Right Arrow 7"/>
          <p:cNvSpPr/>
          <p:nvPr/>
        </p:nvSpPr>
        <p:spPr>
          <a:xfrm>
            <a:off x="4880656" y="3179319"/>
            <a:ext cx="2350681" cy="778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14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The Implementation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25388"/>
            <a:ext cx="4930367" cy="54326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216" y="2272553"/>
            <a:ext cx="6939865" cy="2815816"/>
          </a:xfrm>
          <a:prstGeom prst="rect">
            <a:avLst/>
          </a:prstGeom>
        </p:spPr>
      </p:pic>
    </p:spTree>
    <p:extLst>
      <p:ext uri="{BB962C8B-B14F-4D97-AF65-F5344CB8AC3E}">
        <p14:creationId xmlns:p14="http://schemas.microsoft.com/office/powerpoint/2010/main" val="288296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17128"/>
          </a:xfrm>
        </p:spPr>
        <p:txBody>
          <a:bodyPr>
            <a:normAutofit/>
          </a:bodyPr>
          <a:lstStyle/>
          <a:p>
            <a:r>
              <a:rPr lang="en-US" sz="4800" dirty="0" smtClean="0">
                <a:latin typeface="Times New Roman" panose="02020603050405020304" pitchFamily="18" charset="0"/>
                <a:cs typeface="Times New Roman" panose="02020603050405020304" pitchFamily="18" charset="0"/>
              </a:rPr>
              <a:t>Rubik’s Cube</a:t>
            </a:r>
            <a:br>
              <a:rPr lang="en-US" sz="4800" dirty="0" smtClean="0">
                <a:latin typeface="Times New Roman" panose="02020603050405020304" pitchFamily="18" charset="0"/>
                <a:cs typeface="Times New Roman" panose="02020603050405020304" pitchFamily="18" charset="0"/>
              </a:rPr>
            </a:br>
            <a:r>
              <a:rPr lang="en-US" sz="4800" dirty="0" smtClean="0">
                <a:latin typeface="Times New Roman" panose="02020603050405020304" pitchFamily="18" charset="0"/>
                <a:cs typeface="Times New Roman" panose="02020603050405020304" pitchFamily="18" charset="0"/>
              </a:rPr>
              <a:t>Stage 4</a:t>
            </a:r>
            <a:endParaRPr lang="en-US" sz="4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flipH="1">
            <a:off x="3796145" y="4447310"/>
            <a:ext cx="4682837" cy="720436"/>
          </a:xfrm>
        </p:spPr>
        <p:txBody>
          <a:bodyPr>
            <a:normAutofit lnSpcReduction="10000"/>
          </a:bodyPr>
          <a:lstStyle/>
          <a:p>
            <a:r>
              <a:rPr lang="en-US" sz="3200" dirty="0" smtClean="0"/>
              <a:t>The Top Layer</a:t>
            </a:r>
            <a:endParaRPr lang="en-US" sz="3200" dirty="0"/>
          </a:p>
        </p:txBody>
      </p:sp>
    </p:spTree>
    <p:extLst>
      <p:ext uri="{BB962C8B-B14F-4D97-AF65-F5344CB8AC3E}">
        <p14:creationId xmlns:p14="http://schemas.microsoft.com/office/powerpoint/2010/main" val="16902372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1325563"/>
          </a:xfrm>
        </p:spPr>
        <p:txBody>
          <a:bodyPr>
            <a:normAutofit/>
          </a:bodyPr>
          <a:lstStyle/>
          <a:p>
            <a:r>
              <a:rPr lang="en-US" sz="4000" dirty="0" smtClean="0"/>
              <a:t>Step 1: The cross</a:t>
            </a:r>
            <a:endParaRPr lang="en-US" sz="4000" dirty="0"/>
          </a:p>
        </p:txBody>
      </p:sp>
      <p:sp>
        <p:nvSpPr>
          <p:cNvPr id="3" name="Content Placeholder 2"/>
          <p:cNvSpPr>
            <a:spLocks noGrp="1"/>
          </p:cNvSpPr>
          <p:nvPr>
            <p:ph idx="1"/>
          </p:nvPr>
        </p:nvSpPr>
        <p:spPr>
          <a:xfrm>
            <a:off x="838200" y="1038225"/>
            <a:ext cx="10515600" cy="4351338"/>
          </a:xfrm>
        </p:spPr>
        <p:txBody>
          <a:bodyPr/>
          <a:lstStyle/>
          <a:p>
            <a:r>
              <a:rPr lang="en-US" dirty="0" smtClean="0"/>
              <a:t>Match the pattern on the top face to specific sequence</a:t>
            </a:r>
          </a:p>
          <a:p>
            <a:pPr marL="0" indent="0">
              <a:buNone/>
            </a:pPr>
            <a:endParaRPr lang="en-US" dirty="0"/>
          </a:p>
        </p:txBody>
      </p:sp>
      <p:pic>
        <p:nvPicPr>
          <p:cNvPr id="4" name="Picture 3"/>
          <p:cNvPicPr>
            <a:picLocks noChangeAspect="1"/>
          </p:cNvPicPr>
          <p:nvPr/>
        </p:nvPicPr>
        <p:blipFill>
          <a:blip r:embed="rId2"/>
          <a:stretch>
            <a:fillRect/>
          </a:stretch>
        </p:blipFill>
        <p:spPr>
          <a:xfrm>
            <a:off x="4312693" y="1946104"/>
            <a:ext cx="4497884" cy="4053038"/>
          </a:xfrm>
          <a:prstGeom prst="rect">
            <a:avLst/>
          </a:prstGeom>
        </p:spPr>
      </p:pic>
    </p:spTree>
    <p:extLst>
      <p:ext uri="{BB962C8B-B14F-4D97-AF65-F5344CB8AC3E}">
        <p14:creationId xmlns:p14="http://schemas.microsoft.com/office/powerpoint/2010/main" val="904299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Step 2: Solving the Full Top Face</a:t>
            </a:r>
            <a:endParaRPr lang="en-US" sz="4000" dirty="0"/>
          </a:p>
        </p:txBody>
      </p:sp>
      <p:sp>
        <p:nvSpPr>
          <p:cNvPr id="3" name="Content Placeholder 2"/>
          <p:cNvSpPr>
            <a:spLocks noGrp="1"/>
          </p:cNvSpPr>
          <p:nvPr>
            <p:ph idx="1"/>
          </p:nvPr>
        </p:nvSpPr>
        <p:spPr>
          <a:xfrm>
            <a:off x="838200" y="2405062"/>
            <a:ext cx="10515600" cy="4262437"/>
          </a:xfrm>
        </p:spPr>
        <p:txBody>
          <a:bodyPr>
            <a:normAutofit fontScale="850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M</a:t>
            </a:r>
            <a:r>
              <a:rPr lang="en-US" dirty="0" smtClean="0"/>
              <a:t>atch the top face to the following state and then do </a:t>
            </a:r>
            <a:r>
              <a:rPr lang="en-US" dirty="0"/>
              <a:t>the sequence </a:t>
            </a:r>
            <a:r>
              <a:rPr lang="en-US" dirty="0" smtClean="0"/>
              <a:t>  R </a:t>
            </a:r>
            <a:r>
              <a:rPr lang="en-US" dirty="0"/>
              <a:t>-&gt; U -&gt; </a:t>
            </a:r>
            <a:r>
              <a:rPr lang="en-US" dirty="0" err="1"/>
              <a:t>Ri</a:t>
            </a:r>
            <a:r>
              <a:rPr lang="en-US" dirty="0"/>
              <a:t> -&gt; U -&gt; R -&gt; U -&gt; U -&gt; </a:t>
            </a:r>
            <a:r>
              <a:rPr lang="en-US" dirty="0" err="1" smtClean="0"/>
              <a:t>Ri</a:t>
            </a:r>
            <a:endParaRPr lang="en-US" dirty="0" smtClean="0"/>
          </a:p>
          <a:p>
            <a:r>
              <a:rPr lang="en-US" dirty="0" smtClean="0"/>
              <a:t>If the top face is still not complete then repeat the instruction above until the entire top face is complete.</a:t>
            </a:r>
            <a:endParaRPr lang="en-US" dirty="0"/>
          </a:p>
        </p:txBody>
      </p:sp>
      <p:pic>
        <p:nvPicPr>
          <p:cNvPr id="4" name="Picture 3"/>
          <p:cNvPicPr>
            <a:picLocks noChangeAspect="1"/>
          </p:cNvPicPr>
          <p:nvPr/>
        </p:nvPicPr>
        <p:blipFill>
          <a:blip r:embed="rId2"/>
          <a:stretch>
            <a:fillRect/>
          </a:stretch>
        </p:blipFill>
        <p:spPr>
          <a:xfrm>
            <a:off x="2019868" y="1928310"/>
            <a:ext cx="5657281" cy="3151689"/>
          </a:xfrm>
          <a:prstGeom prst="rect">
            <a:avLst/>
          </a:prstGeom>
        </p:spPr>
      </p:pic>
      <p:pic>
        <p:nvPicPr>
          <p:cNvPr id="5" name="Picture 4"/>
          <p:cNvPicPr>
            <a:picLocks noChangeAspect="1"/>
          </p:cNvPicPr>
          <p:nvPr/>
        </p:nvPicPr>
        <p:blipFill>
          <a:blip r:embed="rId3"/>
          <a:stretch>
            <a:fillRect/>
          </a:stretch>
        </p:blipFill>
        <p:spPr>
          <a:xfrm>
            <a:off x="8740776" y="2592638"/>
            <a:ext cx="1943100" cy="1590675"/>
          </a:xfrm>
          <a:prstGeom prst="rect">
            <a:avLst/>
          </a:prstGeom>
        </p:spPr>
      </p:pic>
      <p:sp>
        <p:nvSpPr>
          <p:cNvPr id="6" name="Content Placeholder 2"/>
          <p:cNvSpPr txBox="1">
            <a:spLocks/>
          </p:cNvSpPr>
          <p:nvPr/>
        </p:nvSpPr>
        <p:spPr>
          <a:xfrm>
            <a:off x="8360868" y="566611"/>
            <a:ext cx="3225800" cy="1744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Completed Stage 4</a:t>
            </a:r>
            <a:endParaRPr lang="en-US" dirty="0"/>
          </a:p>
        </p:txBody>
      </p:sp>
    </p:spTree>
    <p:extLst>
      <p:ext uri="{BB962C8B-B14F-4D97-AF65-F5344CB8AC3E}">
        <p14:creationId xmlns:p14="http://schemas.microsoft.com/office/powerpoint/2010/main" val="815741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17128"/>
          </a:xfrm>
        </p:spPr>
        <p:txBody>
          <a:bodyPr>
            <a:normAutofit/>
          </a:bodyPr>
          <a:lstStyle/>
          <a:p>
            <a:r>
              <a:rPr lang="en-US" sz="4800" dirty="0" smtClean="0">
                <a:latin typeface="Times New Roman" panose="02020603050405020304" pitchFamily="18" charset="0"/>
                <a:cs typeface="Times New Roman" panose="02020603050405020304" pitchFamily="18" charset="0"/>
              </a:rPr>
              <a:t>Rubik’s Cube</a:t>
            </a:r>
            <a:br>
              <a:rPr lang="en-US" sz="4800" dirty="0" smtClean="0">
                <a:latin typeface="Times New Roman" panose="02020603050405020304" pitchFamily="18" charset="0"/>
                <a:cs typeface="Times New Roman" panose="02020603050405020304" pitchFamily="18" charset="0"/>
              </a:rPr>
            </a:br>
            <a:r>
              <a:rPr lang="en-US" sz="4800" smtClean="0">
                <a:latin typeface="Times New Roman" panose="02020603050405020304" pitchFamily="18" charset="0"/>
                <a:cs typeface="Times New Roman" panose="02020603050405020304" pitchFamily="18" charset="0"/>
              </a:rPr>
              <a:t>Stage 5</a:t>
            </a:r>
            <a:endParaRPr lang="en-US" sz="4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flipH="1">
            <a:off x="3796145" y="4447310"/>
            <a:ext cx="4682837" cy="720436"/>
          </a:xfrm>
        </p:spPr>
        <p:txBody>
          <a:bodyPr>
            <a:normAutofit lnSpcReduction="10000"/>
          </a:bodyPr>
          <a:lstStyle/>
          <a:p>
            <a:r>
              <a:rPr lang="en-US" sz="3200" dirty="0" smtClean="0"/>
              <a:t>Wrapping it Up.</a:t>
            </a:r>
            <a:endParaRPr lang="en-US" sz="3200" dirty="0"/>
          </a:p>
        </p:txBody>
      </p:sp>
    </p:spTree>
    <p:extLst>
      <p:ext uri="{BB962C8B-B14F-4D97-AF65-F5344CB8AC3E}">
        <p14:creationId xmlns:p14="http://schemas.microsoft.com/office/powerpoint/2010/main" val="521136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Position Yellow Corners Correctly</a:t>
            </a:r>
            <a:endParaRPr lang="en-US" dirty="0"/>
          </a:p>
        </p:txBody>
      </p:sp>
      <p:pic>
        <p:nvPicPr>
          <p:cNvPr id="2050" name="Picture 2" descr="https://rubiks.com/uploads/blog_entries/2_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0846" y="2446623"/>
            <a:ext cx="3630307" cy="369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5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#2</a:t>
            </a:r>
            <a:endParaRPr lang="en-US" dirty="0"/>
          </a:p>
        </p:txBody>
      </p:sp>
      <p:pic>
        <p:nvPicPr>
          <p:cNvPr id="4" name="Content Placeholder 3"/>
          <p:cNvPicPr>
            <a:picLocks noGrp="1" noChangeAspect="1"/>
          </p:cNvPicPr>
          <p:nvPr>
            <p:ph idx="1"/>
          </p:nvPr>
        </p:nvPicPr>
        <p:blipFill>
          <a:blip r:embed="rId2"/>
          <a:stretch>
            <a:fillRect/>
          </a:stretch>
        </p:blipFill>
        <p:spPr>
          <a:xfrm>
            <a:off x="3710160" y="2016125"/>
            <a:ext cx="5086004" cy="3449638"/>
          </a:xfrm>
          <a:prstGeom prst="rect">
            <a:avLst/>
          </a:prstGeom>
        </p:spPr>
      </p:pic>
    </p:spTree>
    <p:extLst>
      <p:ext uri="{BB962C8B-B14F-4D97-AF65-F5344CB8AC3E}">
        <p14:creationId xmlns:p14="http://schemas.microsoft.com/office/powerpoint/2010/main" val="897778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1325563"/>
          </a:xfrm>
        </p:spPr>
        <p:txBody>
          <a:bodyPr>
            <a:normAutofit/>
          </a:bodyPr>
          <a:lstStyle/>
          <a:p>
            <a:r>
              <a:rPr lang="en-US" sz="4000" dirty="0" smtClean="0"/>
              <a:t>Getting the Right Corners</a:t>
            </a:r>
            <a:endParaRPr lang="en-US" sz="4000" dirty="0"/>
          </a:p>
        </p:txBody>
      </p:sp>
      <p:sp>
        <p:nvSpPr>
          <p:cNvPr id="3" name="Content Placeholder 2"/>
          <p:cNvSpPr>
            <a:spLocks noGrp="1"/>
          </p:cNvSpPr>
          <p:nvPr>
            <p:ph idx="1"/>
          </p:nvPr>
        </p:nvSpPr>
        <p:spPr>
          <a:xfrm>
            <a:off x="623455" y="2029432"/>
            <a:ext cx="10574770" cy="6706725"/>
          </a:xfrm>
        </p:spPr>
        <p:txBody>
          <a:bodyPr>
            <a:normAutofit/>
          </a:bodyPr>
          <a:lstStyle/>
          <a:p>
            <a:r>
              <a:rPr lang="en-US" dirty="0" smtClean="0"/>
              <a:t>Sequence: </a:t>
            </a:r>
            <a:r>
              <a:rPr lang="en-US" dirty="0" err="1" smtClean="0"/>
              <a:t>Ri</a:t>
            </a:r>
            <a:r>
              <a:rPr lang="en-US" dirty="0" smtClean="0"/>
              <a:t> -&gt; F -&gt; </a:t>
            </a:r>
            <a:r>
              <a:rPr lang="en-US" dirty="0" err="1" smtClean="0"/>
              <a:t>Ri</a:t>
            </a:r>
            <a:r>
              <a:rPr lang="en-US" dirty="0" smtClean="0"/>
              <a:t> -&gt; B -&gt; B -&gt; R -&gt; Fi -&gt; </a:t>
            </a:r>
            <a:r>
              <a:rPr lang="en-US" dirty="0" err="1" smtClean="0"/>
              <a:t>Ri</a:t>
            </a:r>
            <a:r>
              <a:rPr lang="en-US" dirty="0" smtClean="0"/>
              <a:t> -&gt; B -&gt; B -&gt; R -&gt; R -&gt; </a:t>
            </a:r>
            <a:r>
              <a:rPr lang="en-US" dirty="0" err="1" smtClean="0"/>
              <a:t>Ui</a:t>
            </a:r>
            <a:endParaRPr lang="en-US" dirty="0" smtClean="0"/>
          </a:p>
          <a:p>
            <a:pPr marL="0" indent="0">
              <a:buNone/>
            </a:pPr>
            <a:r>
              <a:rPr lang="en-US" dirty="0" smtClean="0"/>
              <a:t> </a:t>
            </a:r>
          </a:p>
          <a:p>
            <a:r>
              <a:rPr lang="en-US" dirty="0" smtClean="0"/>
              <a:t>We define the right corners by turning the top face of the cube clockwise until at least two corner pieces of the cube are in the correct position</a:t>
            </a:r>
          </a:p>
          <a:p>
            <a:endParaRPr lang="en-US" dirty="0" smtClean="0"/>
          </a:p>
          <a:p>
            <a:r>
              <a:rPr lang="en-US" dirty="0" smtClean="0"/>
              <a:t>Once that is done, we perform a sequence of moves based on the location of the right corners until all four of them are correctly placed.</a:t>
            </a:r>
          </a:p>
          <a:p>
            <a:endParaRPr lang="en-US" dirty="0" smtClean="0"/>
          </a:p>
          <a:p>
            <a:r>
              <a:rPr lang="en-US" dirty="0" smtClean="0"/>
              <a:t>This process is done iteratively.  </a:t>
            </a:r>
            <a:endParaRPr lang="en-US" dirty="0"/>
          </a:p>
        </p:txBody>
      </p:sp>
      <p:pic>
        <p:nvPicPr>
          <p:cNvPr id="3074" name="Picture 2" descr="https://rubiks.com/uploads/blog_entries/3_s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7418" y="360218"/>
            <a:ext cx="1842655" cy="166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73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Position Yellow Edges Correctly</a:t>
            </a:r>
            <a:endParaRPr lang="en-US" dirty="0"/>
          </a:p>
        </p:txBody>
      </p:sp>
      <p:pic>
        <p:nvPicPr>
          <p:cNvPr id="4098" name="Picture 2" descr="https://rubiks.com/uploads/blog_entries/6_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7347" y="2655791"/>
            <a:ext cx="2553808" cy="27769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rubiks.com/uploads/blog_entries/7_s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928" y="2655791"/>
            <a:ext cx="2554386" cy="277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86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Solving the cube by correcting the edges</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smtClean="0"/>
              <a:t>Sequence CW  :  F -&gt; F -&gt; U -&gt; L -&gt; </a:t>
            </a:r>
            <a:r>
              <a:rPr lang="en-US" dirty="0" err="1" smtClean="0"/>
              <a:t>Ri</a:t>
            </a:r>
            <a:r>
              <a:rPr lang="en-US" dirty="0" smtClean="0"/>
              <a:t> -&gt; F -&gt; F -&gt; Li -&gt; R -&gt; U -&gt; F -&gt; F</a:t>
            </a:r>
          </a:p>
          <a:p>
            <a:r>
              <a:rPr lang="en-US" dirty="0" smtClean="0"/>
              <a:t>Sequence CCW: F -&gt; F -&gt; </a:t>
            </a:r>
            <a:r>
              <a:rPr lang="en-US" dirty="0" err="1" smtClean="0"/>
              <a:t>Ui</a:t>
            </a:r>
            <a:r>
              <a:rPr lang="en-US" dirty="0" smtClean="0"/>
              <a:t> -&gt; L -&gt; </a:t>
            </a:r>
            <a:r>
              <a:rPr lang="en-US" dirty="0" err="1" smtClean="0"/>
              <a:t>Ri</a:t>
            </a:r>
            <a:r>
              <a:rPr lang="en-US" dirty="0" smtClean="0"/>
              <a:t> -&gt; F -&gt; F -&gt; Li -&gt; R -&gt; </a:t>
            </a:r>
            <a:r>
              <a:rPr lang="en-US" dirty="0" err="1" smtClean="0"/>
              <a:t>Ui</a:t>
            </a:r>
            <a:r>
              <a:rPr lang="en-US" dirty="0" smtClean="0"/>
              <a:t> -&gt; F -&gt; F</a:t>
            </a:r>
          </a:p>
          <a:p>
            <a:r>
              <a:rPr lang="en-US" dirty="0" smtClean="0"/>
              <a:t>There are two different outcomes after Step 1 and two different sequences that needs to be performed based on the location of the edges.</a:t>
            </a:r>
          </a:p>
          <a:p>
            <a:r>
              <a:rPr lang="en-US" dirty="0" smtClean="0"/>
              <a:t>If one edge is in the correct location, we orient the cube so that the solved edge is in the back end of the cube and decide which direction the incorrect edges need to move and perform one of the 2  sequences.  </a:t>
            </a:r>
          </a:p>
          <a:p>
            <a:r>
              <a:rPr lang="en-US" dirty="0" smtClean="0"/>
              <a:t>If all four edges are incorrect, we do any one of the two sequences and then perform the sequence based on the conditions with one correct edge</a:t>
            </a:r>
            <a:endParaRPr lang="en-US" dirty="0"/>
          </a:p>
        </p:txBody>
      </p:sp>
    </p:spTree>
    <p:extLst>
      <p:ext uri="{BB962C8B-B14F-4D97-AF65-F5344CB8AC3E}">
        <p14:creationId xmlns:p14="http://schemas.microsoft.com/office/powerpoint/2010/main" val="2121567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Congratulations! You have solved the Rubik’s Cube</a:t>
            </a:r>
            <a:endParaRPr lang="en-US" sz="4000" dirty="0"/>
          </a:p>
        </p:txBody>
      </p:sp>
      <p:pic>
        <p:nvPicPr>
          <p:cNvPr id="1026" name="Picture 2" descr="http://i5.photobucket.com/albums/y193/Lloyd1337-2/rubikscubesolve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2633" y="1962039"/>
            <a:ext cx="5527344" cy="399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63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6</a:t>
            </a:r>
            <a:endParaRPr lang="en-US" dirty="0"/>
          </a:p>
        </p:txBody>
      </p:sp>
      <p:sp>
        <p:nvSpPr>
          <p:cNvPr id="3" name="Content Placeholder 2"/>
          <p:cNvSpPr>
            <a:spLocks noGrp="1"/>
          </p:cNvSpPr>
          <p:nvPr>
            <p:ph idx="1"/>
          </p:nvPr>
        </p:nvSpPr>
        <p:spPr/>
        <p:txBody>
          <a:bodyPr/>
          <a:lstStyle/>
          <a:p>
            <a:r>
              <a:rPr lang="en-US" dirty="0" smtClean="0"/>
              <a:t>Goal 1: Optimization</a:t>
            </a:r>
          </a:p>
          <a:p>
            <a:pPr lvl="1"/>
            <a:r>
              <a:rPr lang="en-US" dirty="0" smtClean="0"/>
              <a:t>Reduce the number of steps</a:t>
            </a:r>
          </a:p>
          <a:p>
            <a:pPr lvl="1"/>
            <a:r>
              <a:rPr lang="en-US" dirty="0" smtClean="0"/>
              <a:t>Reduce physical time</a:t>
            </a:r>
          </a:p>
          <a:p>
            <a:r>
              <a:rPr lang="en-US" dirty="0" smtClean="0"/>
              <a:t>Goal 2: Create different designs</a:t>
            </a:r>
          </a:p>
          <a:p>
            <a:pPr lvl="1"/>
            <a:r>
              <a:rPr lang="en-US" dirty="0" smtClean="0"/>
              <a:t>Multicolored Cross</a:t>
            </a:r>
          </a:p>
          <a:p>
            <a:pPr lvl="1"/>
            <a:r>
              <a:rPr lang="en-US" dirty="0" smtClean="0"/>
              <a:t>Square in the Middle</a:t>
            </a:r>
            <a:endParaRPr lang="en-US" dirty="0"/>
          </a:p>
        </p:txBody>
      </p:sp>
    </p:spTree>
    <p:extLst>
      <p:ext uri="{BB962C8B-B14F-4D97-AF65-F5344CB8AC3E}">
        <p14:creationId xmlns:p14="http://schemas.microsoft.com/office/powerpoint/2010/main" val="1226526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r>
              <a:rPr lang="en-US" dirty="0" smtClean="0"/>
              <a:t>Eliminate redundant moves</a:t>
            </a:r>
          </a:p>
          <a:p>
            <a:r>
              <a:rPr lang="en-US" dirty="0" smtClean="0"/>
              <a:t>Each move has a complement</a:t>
            </a:r>
          </a:p>
          <a:p>
            <a:pPr lvl="1"/>
            <a:r>
              <a:rPr lang="en-US" dirty="0" smtClean="0"/>
              <a:t>“B” &lt;-&gt; “Bi”</a:t>
            </a:r>
          </a:p>
          <a:p>
            <a:pPr lvl="1"/>
            <a:r>
              <a:rPr lang="en-US" dirty="0" smtClean="0"/>
              <a:t>“R” &lt;-&gt; “</a:t>
            </a:r>
            <a:r>
              <a:rPr lang="en-US" dirty="0" err="1" smtClean="0"/>
              <a:t>Ri</a:t>
            </a:r>
            <a:r>
              <a:rPr lang="en-US" dirty="0" smtClean="0"/>
              <a:t>”</a:t>
            </a:r>
          </a:p>
          <a:p>
            <a:pPr lvl="1"/>
            <a:r>
              <a:rPr lang="en-US" dirty="0" smtClean="0"/>
              <a:t>Etc..</a:t>
            </a:r>
          </a:p>
          <a:p>
            <a:r>
              <a:rPr lang="en-US" dirty="0" smtClean="0"/>
              <a:t>[ R, R, L, L, </a:t>
            </a:r>
            <a:r>
              <a:rPr lang="en-US" dirty="0" smtClean="0">
                <a:solidFill>
                  <a:srgbClr val="FF0000"/>
                </a:solidFill>
              </a:rPr>
              <a:t>B, B, B</a:t>
            </a:r>
            <a:r>
              <a:rPr lang="en-US" dirty="0" smtClean="0"/>
              <a:t>, D, F, D …] &lt;-&gt; [ R, R, L, L, </a:t>
            </a:r>
            <a:r>
              <a:rPr lang="en-US" dirty="0" smtClean="0">
                <a:solidFill>
                  <a:srgbClr val="FF0000"/>
                </a:solidFill>
              </a:rPr>
              <a:t>Bi</a:t>
            </a:r>
            <a:r>
              <a:rPr lang="en-US" dirty="0" smtClean="0"/>
              <a:t>, D, F, D …]</a:t>
            </a:r>
          </a:p>
        </p:txBody>
      </p:sp>
    </p:spTree>
    <p:extLst>
      <p:ext uri="{BB962C8B-B14F-4D97-AF65-F5344CB8AC3E}">
        <p14:creationId xmlns:p14="http://schemas.microsoft.com/office/powerpoint/2010/main" val="532349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4988" y="798848"/>
            <a:ext cx="11502023" cy="5378115"/>
          </a:xfrm>
          <a:prstGeom prst="rect">
            <a:avLst/>
          </a:prstGeom>
        </p:spPr>
      </p:pic>
    </p:spTree>
    <p:extLst>
      <p:ext uri="{BB962C8B-B14F-4D97-AF65-F5344CB8AC3E}">
        <p14:creationId xmlns:p14="http://schemas.microsoft.com/office/powerpoint/2010/main" val="7810722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Designs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smtClean="0"/>
          </a:p>
        </p:txBody>
      </p:sp>
      <p:pic>
        <p:nvPicPr>
          <p:cNvPr id="7" name="Picture 6"/>
          <p:cNvPicPr>
            <a:picLocks noChangeAspect="1"/>
          </p:cNvPicPr>
          <p:nvPr/>
        </p:nvPicPr>
        <p:blipFill>
          <a:blip r:embed="rId2"/>
          <a:stretch>
            <a:fillRect/>
          </a:stretch>
        </p:blipFill>
        <p:spPr>
          <a:xfrm>
            <a:off x="2179095" y="2284158"/>
            <a:ext cx="2712118" cy="3204022"/>
          </a:xfrm>
          <a:prstGeom prst="rect">
            <a:avLst/>
          </a:prstGeom>
        </p:spPr>
      </p:pic>
      <p:pic>
        <p:nvPicPr>
          <p:cNvPr id="8" name="Picture 7"/>
          <p:cNvPicPr>
            <a:picLocks noChangeAspect="1"/>
          </p:cNvPicPr>
          <p:nvPr/>
        </p:nvPicPr>
        <p:blipFill>
          <a:blip r:embed="rId3"/>
          <a:stretch>
            <a:fillRect/>
          </a:stretch>
        </p:blipFill>
        <p:spPr>
          <a:xfrm>
            <a:off x="6232107" y="2284158"/>
            <a:ext cx="2510840" cy="3209041"/>
          </a:xfrm>
          <a:prstGeom prst="rect">
            <a:avLst/>
          </a:prstGeom>
        </p:spPr>
      </p:pic>
    </p:spTree>
    <p:extLst>
      <p:ext uri="{BB962C8B-B14F-4D97-AF65-F5344CB8AC3E}">
        <p14:creationId xmlns:p14="http://schemas.microsoft.com/office/powerpoint/2010/main" val="2061356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Starts from solved Rubik’s cube</a:t>
            </a:r>
          </a:p>
          <a:p>
            <a:r>
              <a:rPr lang="en-US" dirty="0" smtClean="0"/>
              <a:t>Same steps every time</a:t>
            </a:r>
            <a:endParaRPr lang="en-US" dirty="0"/>
          </a:p>
        </p:txBody>
      </p:sp>
      <p:pic>
        <p:nvPicPr>
          <p:cNvPr id="4" name="Picture 3"/>
          <p:cNvPicPr>
            <a:picLocks noChangeAspect="1"/>
          </p:cNvPicPr>
          <p:nvPr/>
        </p:nvPicPr>
        <p:blipFill>
          <a:blip r:embed="rId2"/>
          <a:stretch>
            <a:fillRect/>
          </a:stretch>
        </p:blipFill>
        <p:spPr>
          <a:xfrm>
            <a:off x="713218" y="4412664"/>
            <a:ext cx="6020096" cy="2212725"/>
          </a:xfrm>
          <a:prstGeom prst="rect">
            <a:avLst/>
          </a:prstGeom>
        </p:spPr>
      </p:pic>
      <p:pic>
        <p:nvPicPr>
          <p:cNvPr id="5" name="Picture 4"/>
          <p:cNvPicPr>
            <a:picLocks noChangeAspect="1"/>
          </p:cNvPicPr>
          <p:nvPr/>
        </p:nvPicPr>
        <p:blipFill>
          <a:blip r:embed="rId3"/>
          <a:stretch>
            <a:fillRect/>
          </a:stretch>
        </p:blipFill>
        <p:spPr>
          <a:xfrm>
            <a:off x="5688262" y="1948447"/>
            <a:ext cx="6359719" cy="2329280"/>
          </a:xfrm>
          <a:prstGeom prst="rect">
            <a:avLst/>
          </a:prstGeom>
        </p:spPr>
      </p:pic>
    </p:spTree>
    <p:extLst>
      <p:ext uri="{BB962C8B-B14F-4D97-AF65-F5344CB8AC3E}">
        <p14:creationId xmlns:p14="http://schemas.microsoft.com/office/powerpoint/2010/main" val="20062498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the Code</a:t>
            </a:r>
            <a:endParaRPr lang="en-US" dirty="0"/>
          </a:p>
        </p:txBody>
      </p:sp>
      <p:sp>
        <p:nvSpPr>
          <p:cNvPr id="3" name="Content Placeholder 2"/>
          <p:cNvSpPr>
            <a:spLocks noGrp="1"/>
          </p:cNvSpPr>
          <p:nvPr>
            <p:ph idx="1"/>
          </p:nvPr>
        </p:nvSpPr>
        <p:spPr>
          <a:xfrm>
            <a:off x="838200" y="1837055"/>
            <a:ext cx="5165156" cy="4351338"/>
          </a:xfrm>
        </p:spPr>
        <p:txBody>
          <a:bodyPr/>
          <a:lstStyle/>
          <a:p>
            <a:r>
              <a:rPr lang="en-US" dirty="0" smtClean="0"/>
              <a:t>Ran over 150,000 test cases</a:t>
            </a:r>
          </a:p>
          <a:p>
            <a:r>
              <a:rPr lang="en-US" dirty="0" smtClean="0"/>
              <a:t>Attempted to break each stage during development and the result is an extremely stable algorithm</a:t>
            </a:r>
          </a:p>
          <a:p>
            <a:r>
              <a:rPr lang="en-US" dirty="0" smtClean="0"/>
              <a:t>No memory leaks</a:t>
            </a:r>
          </a:p>
          <a:p>
            <a:r>
              <a:rPr lang="en-US" dirty="0" smtClean="0"/>
              <a:t>Solving time does not increase as we introduce new test cases</a:t>
            </a:r>
            <a:endParaRPr lang="en-US" dirty="0"/>
          </a:p>
        </p:txBody>
      </p:sp>
      <p:pic>
        <p:nvPicPr>
          <p:cNvPr id="5" name="Picture 4"/>
          <p:cNvPicPr>
            <a:picLocks noChangeAspect="1"/>
          </p:cNvPicPr>
          <p:nvPr/>
        </p:nvPicPr>
        <p:blipFill>
          <a:blip r:embed="rId2"/>
          <a:stretch>
            <a:fillRect/>
          </a:stretch>
        </p:blipFill>
        <p:spPr>
          <a:xfrm>
            <a:off x="6003356" y="2210753"/>
            <a:ext cx="6188644" cy="3977640"/>
          </a:xfrm>
          <a:prstGeom prst="rect">
            <a:avLst/>
          </a:prstGeom>
        </p:spPr>
      </p:pic>
    </p:spTree>
    <p:extLst>
      <p:ext uri="{BB962C8B-B14F-4D97-AF65-F5344CB8AC3E}">
        <p14:creationId xmlns:p14="http://schemas.microsoft.com/office/powerpoint/2010/main" val="170828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normAutofit lnSpcReduction="10000"/>
          </a:bodyPr>
          <a:lstStyle/>
          <a:p>
            <a:r>
              <a:rPr lang="en-US" dirty="0" smtClean="0"/>
              <a:t>Solves by stages</a:t>
            </a:r>
          </a:p>
          <a:p>
            <a:r>
              <a:rPr lang="en-US" dirty="0" smtClean="0"/>
              <a:t>Total of 5 stages</a:t>
            </a:r>
          </a:p>
          <a:p>
            <a:r>
              <a:rPr lang="en-US" dirty="0" smtClean="0"/>
              <a:t>Solves in a specific order</a:t>
            </a:r>
          </a:p>
          <a:p>
            <a:pPr lvl="1"/>
            <a:r>
              <a:rPr lang="en-US" dirty="0" smtClean="0"/>
              <a:t>Bottom Face, Bottom Row, Middle Row, Top Face, Top Row</a:t>
            </a:r>
          </a:p>
          <a:p>
            <a:r>
              <a:rPr lang="en-US" dirty="0" smtClean="0"/>
              <a:t>Optimization of moves at end</a:t>
            </a:r>
          </a:p>
          <a:p>
            <a:r>
              <a:rPr lang="en-US" dirty="0" smtClean="0"/>
              <a:t>Different end goals</a:t>
            </a:r>
          </a:p>
          <a:p>
            <a:r>
              <a:rPr lang="en-US" dirty="0" smtClean="0"/>
              <a:t>Written in Python. Converted to MATLAB for the GUI demonstration but official algorithm is in Python. MATLAB is for demo only</a:t>
            </a:r>
          </a:p>
        </p:txBody>
      </p:sp>
    </p:spTree>
    <p:extLst>
      <p:ext uri="{BB962C8B-B14F-4D97-AF65-F5344CB8AC3E}">
        <p14:creationId xmlns:p14="http://schemas.microsoft.com/office/powerpoint/2010/main" val="729471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a:t>
            </a:r>
            <a:endParaRPr lang="en-US" dirty="0"/>
          </a:p>
        </p:txBody>
      </p:sp>
      <p:pic>
        <p:nvPicPr>
          <p:cNvPr id="4" name="Content Placeholder 3"/>
          <p:cNvPicPr>
            <a:picLocks noGrp="1" noChangeAspect="1"/>
          </p:cNvPicPr>
          <p:nvPr>
            <p:ph idx="1"/>
          </p:nvPr>
        </p:nvPicPr>
        <p:blipFill>
          <a:blip r:embed="rId2"/>
          <a:stretch>
            <a:fillRect/>
          </a:stretch>
        </p:blipFill>
        <p:spPr>
          <a:xfrm>
            <a:off x="5154930" y="0"/>
            <a:ext cx="7037070" cy="3502342"/>
          </a:xfrm>
          <a:prstGeom prst="rect">
            <a:avLst/>
          </a:prstGeom>
        </p:spPr>
      </p:pic>
      <p:pic>
        <p:nvPicPr>
          <p:cNvPr id="5" name="Picture 4"/>
          <p:cNvPicPr>
            <a:picLocks noChangeAspect="1"/>
          </p:cNvPicPr>
          <p:nvPr/>
        </p:nvPicPr>
        <p:blipFill>
          <a:blip r:embed="rId3"/>
          <a:stretch>
            <a:fillRect/>
          </a:stretch>
        </p:blipFill>
        <p:spPr>
          <a:xfrm>
            <a:off x="0" y="2422892"/>
            <a:ext cx="7040880" cy="4435108"/>
          </a:xfrm>
          <a:prstGeom prst="rect">
            <a:avLst/>
          </a:prstGeom>
        </p:spPr>
      </p:pic>
    </p:spTree>
    <p:extLst>
      <p:ext uri="{BB962C8B-B14F-4D97-AF65-F5344CB8AC3E}">
        <p14:creationId xmlns:p14="http://schemas.microsoft.com/office/powerpoint/2010/main" val="1977372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1</a:t>
            </a:r>
            <a:endParaRPr lang="en-US" dirty="0"/>
          </a:p>
        </p:txBody>
      </p:sp>
      <p:sp>
        <p:nvSpPr>
          <p:cNvPr id="3" name="Content Placeholder 2"/>
          <p:cNvSpPr>
            <a:spLocks noGrp="1"/>
          </p:cNvSpPr>
          <p:nvPr>
            <p:ph idx="1"/>
          </p:nvPr>
        </p:nvSpPr>
        <p:spPr/>
        <p:txBody>
          <a:bodyPr/>
          <a:lstStyle/>
          <a:p>
            <a:r>
              <a:rPr lang="en-US" dirty="0" smtClean="0"/>
              <a:t>Split up into two steps</a:t>
            </a:r>
          </a:p>
          <a:p>
            <a:pPr lvl="1"/>
            <a:r>
              <a:rPr lang="en-US" dirty="0" smtClean="0"/>
              <a:t>Get a cross on the bottom of the face</a:t>
            </a:r>
          </a:p>
          <a:p>
            <a:pPr lvl="1"/>
            <a:r>
              <a:rPr lang="en-US" dirty="0" smtClean="0"/>
              <a:t>Correct orientation of cubes</a:t>
            </a:r>
          </a:p>
          <a:p>
            <a:pPr lvl="1"/>
            <a:endParaRPr lang="en-US" dirty="0"/>
          </a:p>
        </p:txBody>
      </p:sp>
      <p:pic>
        <p:nvPicPr>
          <p:cNvPr id="4" name="Picture 3"/>
          <p:cNvPicPr>
            <a:picLocks noChangeAspect="1"/>
          </p:cNvPicPr>
          <p:nvPr/>
        </p:nvPicPr>
        <p:blipFill>
          <a:blip r:embed="rId2"/>
          <a:stretch>
            <a:fillRect/>
          </a:stretch>
        </p:blipFill>
        <p:spPr>
          <a:xfrm>
            <a:off x="6569026" y="2450783"/>
            <a:ext cx="5199454" cy="3726180"/>
          </a:xfrm>
          <a:prstGeom prst="rect">
            <a:avLst/>
          </a:prstGeom>
        </p:spPr>
      </p:pic>
    </p:spTree>
    <p:extLst>
      <p:ext uri="{BB962C8B-B14F-4D97-AF65-F5344CB8AC3E}">
        <p14:creationId xmlns:p14="http://schemas.microsoft.com/office/powerpoint/2010/main" val="1354831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Stage 2</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343" y="2016125"/>
            <a:ext cx="3449638" cy="3449638"/>
          </a:xfrm>
        </p:spPr>
      </p:pic>
    </p:spTree>
    <p:extLst>
      <p:ext uri="{BB962C8B-B14F-4D97-AF65-F5344CB8AC3E}">
        <p14:creationId xmlns:p14="http://schemas.microsoft.com/office/powerpoint/2010/main" val="1749065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9176" y="2171142"/>
            <a:ext cx="3738340" cy="37383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66" y="2030278"/>
            <a:ext cx="4020604" cy="4011748"/>
          </a:xfrm>
          <a:prstGeom prst="rect">
            <a:avLst/>
          </a:prstGeom>
        </p:spPr>
      </p:pic>
      <p:cxnSp>
        <p:nvCxnSpPr>
          <p:cNvPr id="8" name="Straight Arrow Connector 7"/>
          <p:cNvCxnSpPr/>
          <p:nvPr/>
        </p:nvCxnSpPr>
        <p:spPr>
          <a:xfrm flipV="1">
            <a:off x="5098941" y="3301139"/>
            <a:ext cx="1872000" cy="0"/>
          </a:xfrm>
          <a:prstGeom prst="straightConnector1">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7453220" y="634682"/>
            <a:ext cx="3865161"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Output Cube</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0" name="Rectangle 9"/>
          <p:cNvSpPr/>
          <p:nvPr/>
        </p:nvSpPr>
        <p:spPr>
          <a:xfrm>
            <a:off x="1495872" y="634682"/>
            <a:ext cx="3340979"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Input Cube</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20743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9566" t="53009" r="14896" b="-639"/>
          <a:stretch/>
        </p:blipFill>
        <p:spPr>
          <a:xfrm>
            <a:off x="4734780" y="3874897"/>
            <a:ext cx="1468109" cy="2279321"/>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4365" t="-309" r="50571" b="49693"/>
          <a:stretch/>
        </p:blipFill>
        <p:spPr>
          <a:xfrm>
            <a:off x="3316170" y="3874898"/>
            <a:ext cx="1418610" cy="2414342"/>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84421" t="52126" r="-894" b="-614"/>
          <a:stretch/>
        </p:blipFill>
        <p:spPr>
          <a:xfrm>
            <a:off x="1754312" y="3865510"/>
            <a:ext cx="1556693" cy="2320885"/>
          </a:xfrm>
          <a:prstGeom prst="rect">
            <a:avLst/>
          </a:prstGeom>
        </p:spPr>
      </p:pic>
      <p:sp>
        <p:nvSpPr>
          <p:cNvPr id="14" name="Rectangle 13"/>
          <p:cNvSpPr/>
          <p:nvPr/>
        </p:nvSpPr>
        <p:spPr>
          <a:xfrm>
            <a:off x="871629" y="373425"/>
            <a:ext cx="1031590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If the </a:t>
            </a:r>
            <a:r>
              <a:rPr lang="en-US" sz="5400" b="1" dirty="0" smtClean="0">
                <a:ln w="9525">
                  <a:solidFill>
                    <a:schemeClr val="bg1"/>
                  </a:solidFill>
                  <a:prstDash val="solid"/>
                </a:ln>
                <a:effectLst>
                  <a:outerShdw blurRad="12700" dist="38100" dir="2700000" algn="tl" rotWithShape="0">
                    <a:schemeClr val="bg1">
                      <a:lumMod val="50000"/>
                    </a:schemeClr>
                  </a:outerShdw>
                </a:effectLst>
              </a:rPr>
              <a:t>Color</a:t>
            </a: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piece is on the Top Face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69491" t="52701" r="15425" b="518"/>
          <a:stretch/>
        </p:blipFill>
        <p:spPr>
          <a:xfrm>
            <a:off x="1874850" y="1328916"/>
            <a:ext cx="1306287" cy="2051943"/>
          </a:xfrm>
          <a:prstGeom prst="rect">
            <a:avLst/>
          </a:prstGeom>
        </p:spPr>
      </p:pic>
      <p:sp>
        <p:nvSpPr>
          <p:cNvPr id="16" name="Left Arrow Callout 15"/>
          <p:cNvSpPr/>
          <p:nvPr/>
        </p:nvSpPr>
        <p:spPr>
          <a:xfrm>
            <a:off x="3181137" y="1542130"/>
            <a:ext cx="3723516" cy="1625513"/>
          </a:xfrm>
          <a:prstGeom prst="left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ysClr val="windowText" lastClr="000000"/>
              </a:solidFill>
            </a:endParaRPr>
          </a:p>
        </p:txBody>
      </p:sp>
      <p:sp>
        <p:nvSpPr>
          <p:cNvPr id="17" name="TextBox 16"/>
          <p:cNvSpPr txBox="1"/>
          <p:nvPr/>
        </p:nvSpPr>
        <p:spPr>
          <a:xfrm>
            <a:off x="4586586" y="1666102"/>
            <a:ext cx="2187438" cy="1323439"/>
          </a:xfrm>
          <a:prstGeom prst="rect">
            <a:avLst/>
          </a:prstGeom>
          <a:noFill/>
        </p:spPr>
        <p:txBody>
          <a:bodyPr wrap="square" rtlCol="0">
            <a:spAutoFit/>
          </a:bodyPr>
          <a:lstStyle/>
          <a:p>
            <a:pPr algn="ctr"/>
            <a:r>
              <a:rPr lang="en-US" sz="2000" dirty="0" smtClean="0"/>
              <a:t>Rotate the cube till the color piece is under the desired place.</a:t>
            </a:r>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634544" y="1434305"/>
            <a:ext cx="2058855" cy="194655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147474" y="4418074"/>
            <a:ext cx="1860048" cy="160459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663971" y="4258985"/>
            <a:ext cx="1896281" cy="1815588"/>
          </a:xfrm>
          <a:prstGeom prst="rect">
            <a:avLst/>
          </a:prstGeom>
        </p:spPr>
      </p:pic>
      <p:sp>
        <p:nvSpPr>
          <p:cNvPr id="21" name="TextBox 20"/>
          <p:cNvSpPr txBox="1"/>
          <p:nvPr/>
        </p:nvSpPr>
        <p:spPr>
          <a:xfrm>
            <a:off x="7147475" y="3889653"/>
            <a:ext cx="4650038" cy="369332"/>
          </a:xfrm>
          <a:prstGeom prst="rect">
            <a:avLst/>
          </a:prstGeom>
          <a:noFill/>
        </p:spPr>
        <p:txBody>
          <a:bodyPr wrap="square" rtlCol="0">
            <a:spAutoFit/>
          </a:bodyPr>
          <a:lstStyle/>
          <a:p>
            <a:r>
              <a:rPr lang="en-US" b="1" dirty="0" smtClean="0"/>
              <a:t>After Rotation, we will have one of these cubes</a:t>
            </a:r>
            <a:endParaRPr lang="en-US" b="1" dirty="0"/>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50537" t="153" r="34379" b="50734"/>
          <a:stretch/>
        </p:blipFill>
        <p:spPr>
          <a:xfrm>
            <a:off x="391023" y="3948645"/>
            <a:ext cx="1364244" cy="2249817"/>
          </a:xfrm>
          <a:prstGeom prst="rect">
            <a:avLst/>
          </a:prstGeom>
        </p:spPr>
      </p:pic>
    </p:spTree>
    <p:extLst>
      <p:ext uri="{BB962C8B-B14F-4D97-AF65-F5344CB8AC3E}">
        <p14:creationId xmlns:p14="http://schemas.microsoft.com/office/powerpoint/2010/main" val="969453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2649" t="-570" r="50188" b="49161"/>
          <a:stretch/>
        </p:blipFill>
        <p:spPr>
          <a:xfrm>
            <a:off x="3686431" y="3407091"/>
            <a:ext cx="1616224" cy="2452156"/>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84421" t="52126" r="-894" b="-614"/>
          <a:stretch/>
        </p:blipFill>
        <p:spPr>
          <a:xfrm>
            <a:off x="2065450" y="3474960"/>
            <a:ext cx="1556693" cy="2320885"/>
          </a:xfrm>
          <a:prstGeom prst="rect">
            <a:avLst/>
          </a:prstGeom>
        </p:spPr>
      </p:pic>
      <p:sp>
        <p:nvSpPr>
          <p:cNvPr id="14" name="Rectangle 13"/>
          <p:cNvSpPr/>
          <p:nvPr/>
        </p:nvSpPr>
        <p:spPr>
          <a:xfrm>
            <a:off x="156563" y="373425"/>
            <a:ext cx="11746037" cy="830997"/>
          </a:xfrm>
          <a:prstGeom prst="rect">
            <a:avLst/>
          </a:prstGeom>
          <a:noFill/>
        </p:spPr>
        <p:txBody>
          <a:bodyPr wrap="none" lIns="91440" tIns="45720" rIns="91440" bIns="45720">
            <a:spAutoFit/>
          </a:bodyPr>
          <a:lstStyle/>
          <a:p>
            <a:pPr algn="ctr"/>
            <a:r>
              <a:rPr lang="en-US" sz="4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If the </a:t>
            </a:r>
            <a:r>
              <a:rPr lang="en-US" sz="4800" b="1" dirty="0" smtClean="0">
                <a:ln w="9525">
                  <a:solidFill>
                    <a:schemeClr val="bg1"/>
                  </a:solidFill>
                  <a:prstDash val="solid"/>
                </a:ln>
                <a:effectLst>
                  <a:outerShdw blurRad="12700" dist="38100" dir="2700000" algn="tl" rotWithShape="0">
                    <a:schemeClr val="bg1">
                      <a:lumMod val="50000"/>
                    </a:schemeClr>
                  </a:outerShdw>
                </a:effectLst>
              </a:rPr>
              <a:t>Color</a:t>
            </a:r>
            <a:r>
              <a:rPr lang="en-US" sz="4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piece is on the </a:t>
            </a:r>
            <a:r>
              <a:rPr lang="en-US" sz="4800" b="1" dirty="0" smtClean="0">
                <a:ln w="9525">
                  <a:solidFill>
                    <a:schemeClr val="bg1"/>
                  </a:solidFill>
                  <a:prstDash val="solid"/>
                </a:ln>
                <a:effectLst>
                  <a:outerShdw blurRad="12700" dist="38100" dir="2700000" algn="tl" rotWithShape="0">
                    <a:schemeClr val="bg1">
                      <a:lumMod val="50000"/>
                    </a:schemeClr>
                  </a:outerShdw>
                </a:effectLst>
              </a:rPr>
              <a:t>Bottom</a:t>
            </a:r>
            <a:r>
              <a:rPr lang="en-US" sz="4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Face</a:t>
            </a:r>
            <a:endPar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 name="TextBox 16"/>
          <p:cNvSpPr txBox="1"/>
          <p:nvPr/>
        </p:nvSpPr>
        <p:spPr>
          <a:xfrm>
            <a:off x="1872268" y="1763835"/>
            <a:ext cx="2604482" cy="1384995"/>
          </a:xfrm>
          <a:prstGeom prst="rect">
            <a:avLst/>
          </a:prstGeom>
          <a:noFill/>
        </p:spPr>
        <p:txBody>
          <a:bodyPr wrap="square" rtlCol="0">
            <a:spAutoFit/>
          </a:bodyPr>
          <a:lstStyle/>
          <a:p>
            <a:pPr algn="ctr"/>
            <a:r>
              <a:rPr lang="en-US" sz="2800" dirty="0" smtClean="0"/>
              <a:t>Bring the piece on the top face first, then swap</a:t>
            </a:r>
            <a:endParaRPr lang="en-US" sz="2800" dirty="0"/>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49772" t="556" r="34188" b="50331"/>
          <a:stretch/>
        </p:blipFill>
        <p:spPr>
          <a:xfrm>
            <a:off x="452177" y="3434295"/>
            <a:ext cx="1548985" cy="240221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139" t="8109" r="23123" b="12312"/>
          <a:stretch/>
        </p:blipFill>
        <p:spPr>
          <a:xfrm rot="10800000">
            <a:off x="7796585" y="2947916"/>
            <a:ext cx="3309563" cy="2576584"/>
          </a:xfrm>
          <a:prstGeom prst="rect">
            <a:avLst/>
          </a:prstGeom>
        </p:spPr>
      </p:pic>
    </p:spTree>
    <p:extLst>
      <p:ext uri="{BB962C8B-B14F-4D97-AF65-F5344CB8AC3E}">
        <p14:creationId xmlns:p14="http://schemas.microsoft.com/office/powerpoint/2010/main" val="641065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742628" y="2384677"/>
            <a:ext cx="4371802" cy="3568018"/>
          </a:xfrm>
          <a:prstGeom prst="rect">
            <a:avLst/>
          </a:prstGeom>
        </p:spPr>
      </p:pic>
      <p:sp>
        <p:nvSpPr>
          <p:cNvPr id="5" name="Circular Arrow 4"/>
          <p:cNvSpPr/>
          <p:nvPr/>
        </p:nvSpPr>
        <p:spPr>
          <a:xfrm rot="5400000">
            <a:off x="8845129" y="2386649"/>
            <a:ext cx="2412000" cy="3311999"/>
          </a:xfrm>
          <a:prstGeom prst="circularArrow">
            <a:avLst/>
          </a:prstGeom>
          <a:solidFill>
            <a:schemeClr val="tx1">
              <a:lumMod val="95000"/>
              <a:lumOff val="5000"/>
            </a:schemeClr>
          </a:solidFill>
          <a:ln w="0" cmpd="dbl">
            <a:noFill/>
          </a:ln>
          <a:scene3d>
            <a:camera prst="orthographicFront">
              <a:rot lat="1402246" lon="10757697" rev="21581380"/>
            </a:camera>
            <a:lightRig rig="threePt" dir="t"/>
          </a:scene3d>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925622" y="373425"/>
            <a:ext cx="10207924"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If the </a:t>
            </a:r>
            <a:r>
              <a:rPr lang="en-US" sz="5400" b="1" dirty="0" smtClean="0">
                <a:ln w="9525">
                  <a:solidFill>
                    <a:schemeClr val="bg1"/>
                  </a:solidFill>
                  <a:prstDash val="solid"/>
                </a:ln>
                <a:effectLst>
                  <a:outerShdw blurRad="12700" dist="38100" dir="2700000" algn="tl" rotWithShape="0">
                    <a:schemeClr val="bg1">
                      <a:lumMod val="50000"/>
                    </a:schemeClr>
                  </a:outerShdw>
                </a:effectLst>
              </a:rPr>
              <a:t>Color</a:t>
            </a: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piece is wrongly placed</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9566" t="53009" r="14896" b="-639"/>
          <a:stretch/>
        </p:blipFill>
        <p:spPr>
          <a:xfrm>
            <a:off x="3337308" y="3855847"/>
            <a:ext cx="1468109" cy="227932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4509" t="50799" r="50427" b="-1415"/>
          <a:stretch/>
        </p:blipFill>
        <p:spPr>
          <a:xfrm>
            <a:off x="4805417" y="3807386"/>
            <a:ext cx="1418610" cy="2414342"/>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84421" t="52126" r="-894" b="-614"/>
          <a:stretch/>
        </p:blipFill>
        <p:spPr>
          <a:xfrm>
            <a:off x="278145" y="3814283"/>
            <a:ext cx="1556693" cy="232088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9127" t="52948" r="35188" b="-2705"/>
          <a:stretch/>
        </p:blipFill>
        <p:spPr>
          <a:xfrm>
            <a:off x="1780615" y="3874897"/>
            <a:ext cx="1418609" cy="2279321"/>
          </a:xfrm>
          <a:prstGeom prst="rect">
            <a:avLst/>
          </a:prstGeom>
        </p:spPr>
      </p:pic>
      <p:sp>
        <p:nvSpPr>
          <p:cNvPr id="13" name="TextBox 12"/>
          <p:cNvSpPr txBox="1"/>
          <p:nvPr/>
        </p:nvSpPr>
        <p:spPr>
          <a:xfrm>
            <a:off x="903797" y="2041262"/>
            <a:ext cx="4867022" cy="954107"/>
          </a:xfrm>
          <a:prstGeom prst="rect">
            <a:avLst/>
          </a:prstGeom>
          <a:noFill/>
        </p:spPr>
        <p:txBody>
          <a:bodyPr wrap="square" rtlCol="0">
            <a:spAutoFit/>
          </a:bodyPr>
          <a:lstStyle/>
          <a:p>
            <a:pPr algn="ctr"/>
            <a:r>
              <a:rPr lang="en-US" sz="2800" dirty="0" smtClean="0"/>
              <a:t>Bring the wrongly placed piece to the top row and then solve</a:t>
            </a:r>
            <a:endParaRPr lang="en-US" sz="2800" dirty="0"/>
          </a:p>
        </p:txBody>
      </p:sp>
    </p:spTree>
    <p:extLst>
      <p:ext uri="{BB962C8B-B14F-4D97-AF65-F5344CB8AC3E}">
        <p14:creationId xmlns:p14="http://schemas.microsoft.com/office/powerpoint/2010/main" val="464569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241</TotalTime>
  <Words>694</Words>
  <Application>Microsoft Macintosh PowerPoint</Application>
  <PresentationFormat>Widescreen</PresentationFormat>
  <Paragraphs>93</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Gill Sans MT</vt:lpstr>
      <vt:lpstr>Times New Roman</vt:lpstr>
      <vt:lpstr>Arial</vt:lpstr>
      <vt:lpstr>Gallery</vt:lpstr>
      <vt:lpstr>Demo #1</vt:lpstr>
      <vt:lpstr>Demo #2</vt:lpstr>
      <vt:lpstr>Algorithm</vt:lpstr>
      <vt:lpstr>Stage 1</vt:lpstr>
      <vt:lpstr>Stage 2</vt:lpstr>
      <vt:lpstr>PowerPoint Presentation</vt:lpstr>
      <vt:lpstr>PowerPoint Presentation</vt:lpstr>
      <vt:lpstr>PowerPoint Presentation</vt:lpstr>
      <vt:lpstr>PowerPoint Presentation</vt:lpstr>
      <vt:lpstr>The Dilemma with the Moves</vt:lpstr>
      <vt:lpstr>Stage 3 </vt:lpstr>
      <vt:lpstr>Major Steps in solving the Cube</vt:lpstr>
      <vt:lpstr>Tricky Cases! </vt:lpstr>
      <vt:lpstr>The Implementation</vt:lpstr>
      <vt:lpstr>Rubik’s Cube Stage 4</vt:lpstr>
      <vt:lpstr>Step 1: The cross</vt:lpstr>
      <vt:lpstr>Step 2: Solving the Full Top Face</vt:lpstr>
      <vt:lpstr>Rubik’s Cube Stage 5</vt:lpstr>
      <vt:lpstr>Step 1: Position Yellow Corners Correctly</vt:lpstr>
      <vt:lpstr>Getting the Right Corners</vt:lpstr>
      <vt:lpstr>Step 2: Position Yellow Edges Correctly</vt:lpstr>
      <vt:lpstr>Solving the cube by correcting the edges</vt:lpstr>
      <vt:lpstr>Congratulations! You have solved the Rubik’s Cube</vt:lpstr>
      <vt:lpstr>Stage 6</vt:lpstr>
      <vt:lpstr>Optimization</vt:lpstr>
      <vt:lpstr>PowerPoint Presentation</vt:lpstr>
      <vt:lpstr>Different Designs</vt:lpstr>
      <vt:lpstr>PowerPoint Presentation</vt:lpstr>
      <vt:lpstr>Breaking the Code</vt:lpstr>
      <vt:lpstr>GUI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Ciraci</dc:creator>
  <cp:lastModifiedBy>Michael Ciraci</cp:lastModifiedBy>
  <cp:revision>48</cp:revision>
  <dcterms:created xsi:type="dcterms:W3CDTF">2016-04-28T16:26:11Z</dcterms:created>
  <dcterms:modified xsi:type="dcterms:W3CDTF">2016-04-28T20:28:43Z</dcterms:modified>
</cp:coreProperties>
</file>